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F82544-E794-428D-BD3B-5428E45F97F0}">
  <a:tblStyle styleId="{3EF82544-E794-428D-BD3B-5428E45F9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381dbf21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381dbf21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ec2216c0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ec2216c0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Ajunjee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ec2216c0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ec2216c0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f5167b84a_1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f5167b84a_1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381dbf21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381dbf21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7381dbf2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7381dbf2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7381dbf21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7381dbf21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Cleaning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SQLite and python for cleaning data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Model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Matplotlib and statsmodels for visualizing features and determining coefficients and p-values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Scikit-learn - random forest regression model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Database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NOSQL Database MongoDB.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Python Flask-powered API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To fetch data from MongoDB and render the HTML template.</a:t>
            </a:r>
            <a:endParaRPr sz="10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Python</a:t>
            </a:r>
            <a:r>
              <a:rPr lang="en" sz="1000">
                <a:solidFill>
                  <a:schemeClr val="dk1"/>
                </a:solidFill>
              </a:rPr>
              <a:t> </a:t>
            </a:r>
            <a:r>
              <a:rPr b="1" lang="en" sz="1000">
                <a:solidFill>
                  <a:schemeClr val="dk1"/>
                </a:solidFill>
              </a:rPr>
              <a:t>Libraries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flask_pymongo - To bridge pymongo and Flask and provide some helper functions.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Python using Pandas Jupyter Notebook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To Transform and clean the data.</a:t>
            </a:r>
            <a:endParaRPr sz="10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HTML / CSS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For the index.html layout  to render our maps and forms.</a:t>
            </a:r>
            <a:endParaRPr sz="10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Javascript Libraries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Leaflet - To display Interactive tiled web maps. 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59b264b9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59b264b9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59b264b9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59b264b9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59b264b9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59b264b9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59b264b9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e59b264b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3846275"/>
            <a:ext cx="9144000" cy="81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800" u="sng">
                <a:solidFill>
                  <a:srgbClr val="00295B"/>
                </a:solidFill>
              </a:rPr>
              <a:t>Milwaukee Property Search Dashboard</a:t>
            </a:r>
            <a:endParaRPr b="1" sz="3800" u="sng">
              <a:solidFill>
                <a:srgbClr val="00295B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0" y="4662900"/>
            <a:ext cx="9144000" cy="48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295B"/>
                </a:solidFill>
              </a:rPr>
              <a:t>Data </a:t>
            </a:r>
            <a:r>
              <a:rPr b="1" lang="en" sz="1800">
                <a:solidFill>
                  <a:srgbClr val="00295B"/>
                </a:solidFill>
              </a:rPr>
              <a:t>visualization</a:t>
            </a:r>
            <a:r>
              <a:rPr b="1" lang="en" sz="1800">
                <a:solidFill>
                  <a:srgbClr val="00295B"/>
                </a:solidFill>
              </a:rPr>
              <a:t> project using SQLite, Python, MongoDB, Flask, JS, HTML, ML</a:t>
            </a:r>
            <a:endParaRPr b="1" sz="1800">
              <a:solidFill>
                <a:srgbClr val="00295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0" y="0"/>
            <a:ext cx="9144000" cy="698400"/>
          </a:xfrm>
          <a:prstGeom prst="rect">
            <a:avLst/>
          </a:prstGeom>
          <a:solidFill>
            <a:srgbClr val="0029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Live Demonstration</a:t>
            </a:r>
            <a:endParaRPr b="1" sz="1800">
              <a:solidFill>
                <a:schemeClr val="lt1"/>
              </a:solidFill>
            </a:endParaRPr>
          </a:p>
        </p:txBody>
      </p:sp>
      <p:grpSp>
        <p:nvGrpSpPr>
          <p:cNvPr id="126" name="Google Shape;126;p22"/>
          <p:cNvGrpSpPr/>
          <p:nvPr/>
        </p:nvGrpSpPr>
        <p:grpSpPr>
          <a:xfrm>
            <a:off x="189725" y="698400"/>
            <a:ext cx="8745625" cy="4057550"/>
            <a:chOff x="189725" y="698400"/>
            <a:chExt cx="8745625" cy="4057550"/>
          </a:xfrm>
        </p:grpSpPr>
        <p:pic>
          <p:nvPicPr>
            <p:cNvPr id="127" name="Google Shape;12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5150" y="698400"/>
              <a:ext cx="8713698" cy="4057549"/>
            </a:xfrm>
            <a:prstGeom prst="rect">
              <a:avLst/>
            </a:prstGeom>
            <a:noFill/>
            <a:ln cap="flat" cmpd="sng" w="9525">
              <a:solidFill>
                <a:srgbClr val="00295B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128" name="Google Shape;128;p22"/>
            <p:cNvGrpSpPr/>
            <p:nvPr/>
          </p:nvGrpSpPr>
          <p:grpSpPr>
            <a:xfrm>
              <a:off x="189725" y="698400"/>
              <a:ext cx="8745625" cy="4057450"/>
              <a:chOff x="189725" y="698400"/>
              <a:chExt cx="8745625" cy="4057450"/>
            </a:xfrm>
          </p:grpSpPr>
          <p:sp>
            <p:nvSpPr>
              <p:cNvPr id="129" name="Google Shape;129;p22"/>
              <p:cNvSpPr/>
              <p:nvPr/>
            </p:nvSpPr>
            <p:spPr>
              <a:xfrm>
                <a:off x="189725" y="698400"/>
                <a:ext cx="1883400" cy="191400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22"/>
              <p:cNvSpPr/>
              <p:nvPr/>
            </p:nvSpPr>
            <p:spPr>
              <a:xfrm>
                <a:off x="208650" y="3424450"/>
                <a:ext cx="8726700" cy="1331400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/>
        </p:nvSpPr>
        <p:spPr>
          <a:xfrm>
            <a:off x="0" y="0"/>
            <a:ext cx="9144000" cy="698400"/>
          </a:xfrm>
          <a:prstGeom prst="rect">
            <a:avLst/>
          </a:prstGeom>
          <a:solidFill>
            <a:srgbClr val="0029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Future Improvements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514800" y="852275"/>
            <a:ext cx="8114400" cy="3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 u="sng">
                <a:solidFill>
                  <a:schemeClr val="dk1"/>
                </a:solidFill>
                <a:highlight>
                  <a:schemeClr val="lt1"/>
                </a:highlight>
              </a:rPr>
              <a:t>Toronto data</a:t>
            </a:r>
            <a:endParaRPr sz="1400" u="sng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More relevance and applicability 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 u="sng">
                <a:solidFill>
                  <a:schemeClr val="dk1"/>
                </a:solidFill>
                <a:highlight>
                  <a:schemeClr val="lt1"/>
                </a:highlight>
              </a:rPr>
              <a:t>Paid datasource</a:t>
            </a:r>
            <a:endParaRPr sz="1400" u="sng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Data reliability and completeness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 u="sng">
                <a:solidFill>
                  <a:schemeClr val="dk1"/>
                </a:solidFill>
                <a:highlight>
                  <a:schemeClr val="lt1"/>
                </a:highlight>
              </a:rPr>
              <a:t>Dashboard Improvements </a:t>
            </a:r>
            <a:endParaRPr sz="1400" u="sng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Additional filter logic 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Other points of interests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Styling and layout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7500" y="263075"/>
            <a:ext cx="8527200" cy="4599300"/>
          </a:xfrm>
          <a:prstGeom prst="rect">
            <a:avLst/>
          </a:prstGeom>
          <a:solidFill>
            <a:srgbClr val="00295B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Thank you! Questions?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3" name="Google Shape;14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725" y="1017725"/>
            <a:ext cx="1514901" cy="1533375"/>
          </a:xfrm>
          <a:prstGeom prst="rect">
            <a:avLst/>
          </a:prstGeom>
          <a:noFill/>
          <a:ln cap="flat" cmpd="sng" w="9525">
            <a:solidFill>
              <a:srgbClr val="00295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375" y="1017725"/>
            <a:ext cx="1514901" cy="1533375"/>
          </a:xfrm>
          <a:prstGeom prst="rect">
            <a:avLst/>
          </a:prstGeom>
          <a:noFill/>
          <a:ln cap="flat" cmpd="sng" w="9525">
            <a:solidFill>
              <a:srgbClr val="00295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725" y="3016400"/>
            <a:ext cx="1514901" cy="1533375"/>
          </a:xfrm>
          <a:prstGeom prst="rect">
            <a:avLst/>
          </a:prstGeom>
          <a:noFill/>
          <a:ln cap="flat" cmpd="sng" w="9525">
            <a:solidFill>
              <a:srgbClr val="00295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375" y="3016400"/>
            <a:ext cx="1514901" cy="1533375"/>
          </a:xfrm>
          <a:prstGeom prst="rect">
            <a:avLst/>
          </a:prstGeom>
          <a:noFill/>
          <a:ln cap="flat" cmpd="sng" w="9525">
            <a:solidFill>
              <a:srgbClr val="00295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" name="Google Shape;64;p14"/>
          <p:cNvSpPr txBox="1"/>
          <p:nvPr/>
        </p:nvSpPr>
        <p:spPr>
          <a:xfrm>
            <a:off x="2144225" y="2474900"/>
            <a:ext cx="1635900" cy="361800"/>
          </a:xfrm>
          <a:prstGeom prst="rect">
            <a:avLst/>
          </a:prstGeom>
          <a:solidFill>
            <a:srgbClr val="0029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6F6F6"/>
                </a:solidFill>
              </a:rPr>
              <a:t>Elle Behnia</a:t>
            </a:r>
            <a:endParaRPr sz="1200">
              <a:solidFill>
                <a:srgbClr val="F6F6F6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363875" y="2474900"/>
            <a:ext cx="1635900" cy="361800"/>
          </a:xfrm>
          <a:prstGeom prst="rect">
            <a:avLst/>
          </a:prstGeom>
          <a:solidFill>
            <a:srgbClr val="0029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6F6F6"/>
                </a:solidFill>
              </a:rPr>
              <a:t>Navneet Kaur</a:t>
            </a:r>
            <a:endParaRPr sz="1200">
              <a:solidFill>
                <a:srgbClr val="F6F6F6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144225" y="4447000"/>
            <a:ext cx="1635900" cy="361800"/>
          </a:xfrm>
          <a:prstGeom prst="rect">
            <a:avLst/>
          </a:prstGeom>
          <a:solidFill>
            <a:srgbClr val="0029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6F6F6"/>
                </a:solidFill>
              </a:rPr>
              <a:t>Vivek Sarraf</a:t>
            </a:r>
            <a:endParaRPr sz="1200">
              <a:solidFill>
                <a:srgbClr val="F6F6F6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363875" y="4447000"/>
            <a:ext cx="1635900" cy="361800"/>
          </a:xfrm>
          <a:prstGeom prst="rect">
            <a:avLst/>
          </a:prstGeom>
          <a:solidFill>
            <a:srgbClr val="0029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6F6F6"/>
                </a:solidFill>
              </a:rPr>
              <a:t>Ajunjee Selvam</a:t>
            </a:r>
            <a:endParaRPr sz="1200">
              <a:solidFill>
                <a:srgbClr val="F6F6F6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4678175"/>
            <a:ext cx="1738100" cy="3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0" y="0"/>
            <a:ext cx="9144000" cy="698400"/>
          </a:xfrm>
          <a:prstGeom prst="rect">
            <a:avLst/>
          </a:prstGeom>
          <a:solidFill>
            <a:srgbClr val="0029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Presenters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0" y="0"/>
            <a:ext cx="9144000" cy="698400"/>
          </a:xfrm>
          <a:prstGeom prst="rect">
            <a:avLst/>
          </a:prstGeom>
          <a:solidFill>
            <a:srgbClr val="0029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Project Objective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282900" y="939750"/>
            <a:ext cx="8460300" cy="31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Interactive UI that provides information on Milwaukee property listings to help users make informed decisions for purchasing residential properties within this area.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 sz="1400">
                <a:solidFill>
                  <a:schemeClr val="dk1"/>
                </a:solidFill>
                <a:highlight>
                  <a:schemeClr val="lt1"/>
                </a:highlight>
              </a:rPr>
              <a:t>Milwaukee</a:t>
            </a:r>
            <a:r>
              <a:rPr b="1" lang="en" sz="1400">
                <a:solidFill>
                  <a:schemeClr val="dk1"/>
                </a:solidFill>
                <a:highlight>
                  <a:schemeClr val="lt1"/>
                </a:highlight>
              </a:rPr>
              <a:t> Property Insights: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Get immediate access to detailed property information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predicted 2025 house price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 sz="1400">
                <a:solidFill>
                  <a:schemeClr val="dk1"/>
                </a:solidFill>
                <a:highlight>
                  <a:schemeClr val="lt1"/>
                </a:highlight>
              </a:rPr>
              <a:t>Customizable Searches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: 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Filter properties by the number of bedrooms to find exactly what you need.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 sz="1400">
                <a:solidFill>
                  <a:schemeClr val="dk1"/>
                </a:solidFill>
                <a:highlight>
                  <a:schemeClr val="lt1"/>
                </a:highlight>
              </a:rPr>
              <a:t>User-Friendly:</a:t>
            </a:r>
            <a:endParaRPr b="1"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Designed for simplicity, our dashboard makes finding and analyzing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Milwaukee 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properties intuitive and effective.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0" y="0"/>
            <a:ext cx="9144000" cy="698400"/>
          </a:xfrm>
          <a:prstGeom prst="rect">
            <a:avLst/>
          </a:prstGeom>
          <a:solidFill>
            <a:srgbClr val="0029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Dataset and Limitations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189225" y="1011850"/>
            <a:ext cx="8460300" cy="3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No Free Toronto dataset found for our Requirements !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chemeClr val="lt1"/>
                </a:highlight>
              </a:rPr>
              <a:t>Dataset 1: </a:t>
            </a:r>
            <a:r>
              <a:rPr b="1" lang="en" sz="1400">
                <a:solidFill>
                  <a:schemeClr val="dk1"/>
                </a:solidFill>
                <a:highlight>
                  <a:schemeClr val="lt1"/>
                </a:highlight>
              </a:rPr>
              <a:t>Milwaukee Open Data - Individual Property Sales Data from 2013 to 2023</a:t>
            </a:r>
            <a:endParaRPr b="1"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~46,000 records before cleaning → ~37,000 records after cleaning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Columns: 'district', 'nbhd', 'style', 'extwall', 'stories', 'year_built', 'rooms', 'finishedsqft', 'units', 'bdrms', 'fbath', 'hbath', 'lotsize','sale_date', 'sale_price'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Issues: null values, 0s, and incomplete/inaccurate data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chemeClr val="lt1"/>
                </a:highlight>
              </a:rPr>
              <a:t>Dataset 2: Kaggle - 2023 United States House Listings: Zillow Extract</a:t>
            </a:r>
            <a:endParaRPr b="1"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Filtered for Milwaukee 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Columns: finishedsqft', 'bdrms', ‘baths’, 'lotsize', ‘state’, ‘city’, ‘address’, ‘zipcode’, ‘latitude’, ‘longitude’, ‘ppsq’, ‘convertedlot’, ‘lotunit’, ‘marketestimate’, rentestimate’, ‘price’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Issues: null values, 0s, incomplete data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Required manual population based on similar characteristics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Large difference in features may result in inaccurate 2025 house price forecast predictions 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0" y="0"/>
            <a:ext cx="9144000" cy="698400"/>
          </a:xfrm>
          <a:prstGeom prst="rect">
            <a:avLst/>
          </a:prstGeom>
          <a:solidFill>
            <a:srgbClr val="0029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Architecture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912" y="698400"/>
            <a:ext cx="7496176" cy="43584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0" y="0"/>
            <a:ext cx="9144000" cy="698400"/>
          </a:xfrm>
          <a:prstGeom prst="rect">
            <a:avLst/>
          </a:prstGeom>
          <a:solidFill>
            <a:srgbClr val="0029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Data Model Optimization</a:t>
            </a:r>
            <a:endParaRPr b="1" sz="1800">
              <a:solidFill>
                <a:schemeClr val="lt1"/>
              </a:solidFill>
            </a:endParaRPr>
          </a:p>
        </p:txBody>
      </p:sp>
      <p:graphicFrame>
        <p:nvGraphicFramePr>
          <p:cNvPr id="98" name="Google Shape;98;p18"/>
          <p:cNvGraphicFramePr/>
          <p:nvPr/>
        </p:nvGraphicFramePr>
        <p:xfrm>
          <a:off x="343625" y="104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{3EF82544-E794-428D-BD3B-5428E45F97F0}</a:tableStyleId>
              </a:tblPr>
              <a:tblGrid>
                <a:gridCol w="4228375"/>
                <a:gridCol w="4228375"/>
              </a:tblGrid>
              <a:tr h="43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 Information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Performance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758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Linear Regression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Trained with all 53 input features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Accuracy: 0.55</a:t>
                      </a:r>
                      <a:endParaRPr/>
                    </a:p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 Squared Error: 3657767974.09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0" y="0"/>
            <a:ext cx="9144000" cy="698400"/>
          </a:xfrm>
          <a:prstGeom prst="rect">
            <a:avLst/>
          </a:prstGeom>
          <a:solidFill>
            <a:srgbClr val="0029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Data Model Optimization - Coefficients and P-Values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100" y="698400"/>
            <a:ext cx="4299799" cy="414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0" y="0"/>
            <a:ext cx="9144000" cy="698400"/>
          </a:xfrm>
          <a:prstGeom prst="rect">
            <a:avLst/>
          </a:prstGeom>
          <a:solidFill>
            <a:srgbClr val="0029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Data Model Optimization</a:t>
            </a:r>
            <a:endParaRPr b="1" sz="1800">
              <a:solidFill>
                <a:schemeClr val="lt1"/>
              </a:solidFill>
            </a:endParaRPr>
          </a:p>
        </p:txBody>
      </p:sp>
      <p:graphicFrame>
        <p:nvGraphicFramePr>
          <p:cNvPr id="112" name="Google Shape;112;p20"/>
          <p:cNvGraphicFramePr/>
          <p:nvPr/>
        </p:nvGraphicFramePr>
        <p:xfrm>
          <a:off x="292075" y="105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{3EF82544-E794-428D-BD3B-5428E45F97F0}</a:tableStyleId>
              </a:tblPr>
              <a:tblGrid>
                <a:gridCol w="4228375"/>
                <a:gridCol w="4228375"/>
              </a:tblGrid>
              <a:tr h="43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 Information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Performance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758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Random Forest Regressor</a:t>
                      </a:r>
                      <a:endParaRPr b="1"/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Trained with all 53 input features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99F5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Accuracy: </a:t>
                      </a:r>
                      <a:r>
                        <a:rPr b="1" lang="en"/>
                        <a:t>0.8365</a:t>
                      </a:r>
                      <a:endParaRPr b="1"/>
                    </a:p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Mean Squared Error: 1497358586.32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99F51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0" y="0"/>
            <a:ext cx="9144000" cy="698400"/>
          </a:xfrm>
          <a:prstGeom prst="rect">
            <a:avLst/>
          </a:prstGeom>
          <a:solidFill>
            <a:srgbClr val="0029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Data Model Optimization - Feature Importance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513" y="698400"/>
            <a:ext cx="7018965" cy="414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